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0" r:id="rId5"/>
    <p:sldId id="282" r:id="rId6"/>
    <p:sldId id="283" r:id="rId7"/>
    <p:sldId id="281" r:id="rId8"/>
    <p:sldId id="267" r:id="rId9"/>
    <p:sldId id="268" r:id="rId10"/>
    <p:sldId id="273" r:id="rId11"/>
    <p:sldId id="284" r:id="rId12"/>
    <p:sldId id="272" r:id="rId13"/>
    <p:sldId id="256" r:id="rId14"/>
    <p:sldId id="276" r:id="rId15"/>
    <p:sldId id="277" r:id="rId16"/>
    <p:sldId id="271" r:id="rId17"/>
    <p:sldId id="275" r:id="rId18"/>
    <p:sldId id="258" r:id="rId19"/>
    <p:sldId id="279" r:id="rId20"/>
    <p:sldId id="27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407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5935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714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393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60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07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69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28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64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82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284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145B3-6DC3-48D4-9FA5-85F40C3492C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1E1A-AFCB-49EE-BD1E-3AD7BD046B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8801" y="1054100"/>
            <a:ext cx="3479800" cy="22082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শূভেচ্ছা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2379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91" y="3673366"/>
            <a:ext cx="5852712" cy="3184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78" y="110361"/>
            <a:ext cx="5873622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2" y="205016"/>
            <a:ext cx="5981700" cy="3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3546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4 4.81481E-6 L 0.23811 0.2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9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 -0.05325 L -0.26182 0.223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4 -0.07638 L -0.23395 -0.274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3697782"/>
            <a:ext cx="6858000" cy="3084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44" y="228600"/>
            <a:ext cx="5502656" cy="339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8901"/>
            <a:ext cx="5981700" cy="3416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690" y="4071618"/>
            <a:ext cx="406381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আবর্তন কাল ১০ থেকে ২০ বছর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8354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2" y="283778"/>
            <a:ext cx="5562599" cy="2738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>
            <a:fillRect/>
          </a:stretch>
        </p:blipFill>
        <p:spPr>
          <a:xfrm>
            <a:off x="6226065" y="0"/>
            <a:ext cx="4857094" cy="368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05" y="3752192"/>
            <a:ext cx="4780892" cy="2885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97" y="3756132"/>
            <a:ext cx="508634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আবর্তন কাল  ২০ থেকে ৩০ বছর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76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425669"/>
            <a:ext cx="3524250" cy="3021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80" y="15766"/>
            <a:ext cx="5360276" cy="3673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45" y="3778427"/>
            <a:ext cx="5735365" cy="3016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529" y="4370987"/>
            <a:ext cx="432812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আবর্তন কাল ৪০ থেকে ৫০ বছর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78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0772"/>
              </p:ext>
            </p:extLst>
          </p:nvPr>
        </p:nvGraphicFramePr>
        <p:xfrm>
          <a:off x="57150" y="2373808"/>
          <a:ext cx="12001500" cy="4082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0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9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স্বল্প</a:t>
                      </a: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আবর্তনকালীন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বৃক্ষ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মাঝারি</a:t>
                      </a:r>
                      <a:r>
                        <a:rPr lang="en-US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আবর্তনকালীন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বৃক্ষ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দীর্ঘ্য আবর্তনকালীন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বৃক্ষ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বৃক্ষের</a:t>
                      </a:r>
                      <a:r>
                        <a:rPr lang="bn-BD" sz="4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</a:p>
                    <a:p>
                      <a:pPr algn="ctr"/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824">
                <a:tc>
                  <a:txBody>
                    <a:bodyPr/>
                    <a:lstStyle/>
                    <a:p>
                      <a:pPr algn="ctr"/>
                      <a:r>
                        <a:rPr lang="bn-BD" sz="3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আবর্তনকাল</a:t>
                      </a:r>
                      <a:endParaRPr lang="bn-BD" sz="3800" b="1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তালিকাটি পূরন 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255" y="1115688"/>
            <a:ext cx="226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3822" y="1094755"/>
            <a:ext cx="364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2582172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05599" cy="672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7050" y="457200"/>
            <a:ext cx="518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কাটার স্থান গাছ এই দিকে পরবে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9650" y="5619750"/>
            <a:ext cx="19050" cy="781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86648" y="5154990"/>
                <a:ext cx="43576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 থকে কাটার স্থানের উচ্চতা ১০ সেমি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48" y="5154990"/>
                <a:ext cx="4357689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3497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667250" y="4783515"/>
            <a:ext cx="19050" cy="781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67587" y="3770482"/>
                <a:ext cx="3009897" cy="8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কাটাতে  হবে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587" y="3770482"/>
                <a:ext cx="3009897" cy="822533"/>
              </a:xfrm>
              <a:prstGeom prst="rect">
                <a:avLst/>
              </a:prstGeom>
              <a:blipFill rotWithShape="0">
                <a:blip r:embed="rId4"/>
                <a:stretch>
                  <a:fillRect r="-142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4143375" y="957263"/>
            <a:ext cx="2562225" cy="4400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19650" y="4181748"/>
            <a:ext cx="2381250" cy="9922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38700" y="5564565"/>
            <a:ext cx="2528887" cy="464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6372225" y="1961341"/>
            <a:ext cx="3871913" cy="1075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গাছ এই দিকে পরবে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8841" y="6511156"/>
            <a:ext cx="1860331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524" y="6495397"/>
            <a:ext cx="2648607" cy="23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44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0"/>
            <a:ext cx="1205865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6" name="Straight Connector 5"/>
          <p:cNvCxnSpPr/>
          <p:nvPr/>
        </p:nvCxnSpPr>
        <p:spPr>
          <a:xfrm flipV="1">
            <a:off x="662144" y="152400"/>
            <a:ext cx="8729506" cy="321892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-567562" y="3610308"/>
            <a:ext cx="3531476" cy="5870576"/>
          </a:xfrm>
          <a:prstGeom prst="arc">
            <a:avLst>
              <a:gd name="adj1" fmla="val 16200000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8182302" y="299549"/>
            <a:ext cx="3118936" cy="5956872"/>
          </a:xfrm>
          <a:prstGeom prst="arc">
            <a:avLst>
              <a:gd name="adj1" fmla="val 16200000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807370" y="1996969"/>
            <a:ext cx="3565630" cy="6136377"/>
          </a:xfrm>
          <a:prstGeom prst="arc">
            <a:avLst>
              <a:gd name="adj1" fmla="val 16200000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416698">
            <a:off x="4502866" y="959874"/>
            <a:ext cx="1051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3785461">
            <a:off x="9204220" y="1442379"/>
            <a:ext cx="40401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বেড়-৩= মোটা প্রন্তের বেড়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3602391">
            <a:off x="-261489" y="4679551"/>
            <a:ext cx="38341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বেড়-১= চিকন প্রন্তের বেড়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4259284">
            <a:off x="5272767" y="2773852"/>
            <a:ext cx="38341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বেড়-২= মাঝখানের বেড়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5625" y="5087133"/>
            <a:ext cx="18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 লগ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5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110"/>
            <a:ext cx="12191999" cy="76944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লগ বা গোল কাঠ আয়তন নির্ণয়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6332" y="1118715"/>
            <a:ext cx="580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লগের আয়তন নির্ণয়ের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সূত্রের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3760" y="2073210"/>
                <a:ext cx="12058650" cy="89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লগের</a:t>
                </a:r>
                <a:r>
                  <a:rPr lang="en-US" sz="35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bn-BD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=(০</a:t>
                </a:r>
                <a14:m>
                  <m:oMath xmlns:m="http://schemas.openxmlformats.org/officeDocument/2006/math">
                    <m:r>
                      <a:rPr lang="bn-BD" sz="3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∙</m:t>
                    </m:r>
                    <m:r>
                      <a:rPr lang="bn-BD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</m:t>
                    </m:r>
                    <m:r>
                      <a:rPr lang="bn-BD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∗</m:t>
                    </m:r>
                    <m:f>
                      <m:fPr>
                        <m:ctrlP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বেড়</m:t>
                        </m:r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d>
                          <m:dPr>
                            <m:ctrlPr>
                              <a:rPr lang="bn-BD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  <m:r>
                              <a:rPr lang="bn-BD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×</m:t>
                            </m:r>
                            <m:r>
                              <a:rPr lang="bn-BD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বেড়</m:t>
                            </m:r>
                            <m:r>
                              <a:rPr lang="bn-BD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en-US" sz="3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d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বেড়</m:t>
                        </m:r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  <m:r>
                      <a:rPr lang="bn-BD" sz="3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দৈর্ঘ্য) ঘন একক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60" y="2073210"/>
                <a:ext cx="12058650" cy="898451"/>
              </a:xfrm>
              <a:prstGeom prst="rect">
                <a:avLst/>
              </a:prstGeom>
              <a:blipFill rotWithShape="0">
                <a:blip r:embed="rId2"/>
                <a:stretch>
                  <a:fillRect l="-1517" b="-1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95536" y="4142300"/>
                <a:ext cx="12058651" cy="2452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লগে ব্যবহার উপযোগী কাঠের ভলিউম/ আয়তন</a:t>
                </a:r>
              </a:p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={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লগের</m:t>
                            </m:r>
                            <m: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মাঝের</m:t>
                            </m:r>
                            <m: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  <m:r>
                              <a:rPr lang="bn-BD" sz="44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আয়তন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)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 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ঘন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536" y="4142300"/>
                <a:ext cx="12058651" cy="2452338"/>
              </a:xfrm>
              <a:prstGeom prst="rect">
                <a:avLst/>
              </a:prstGeom>
              <a:blipFill rotWithShape="0">
                <a:blip r:embed="rId3"/>
                <a:stretch>
                  <a:fillRect l="-1769"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3443" y="3203451"/>
            <a:ext cx="931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লগ থেকে ব্যবহার উপযোগী কাঠের আয়তন নির্ণয়ে হপ্পা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3386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2476487"/>
            <a:ext cx="5514975" cy="3697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2528880"/>
            <a:ext cx="5529259" cy="3538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3" y="0"/>
            <a:ext cx="7258051" cy="140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1116" y="6331140"/>
            <a:ext cx="291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কিলন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68" y="6259337"/>
            <a:ext cx="244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এয়ার ড্রাইং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918" y="1071554"/>
            <a:ext cx="91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6170" y="6216473"/>
            <a:ext cx="48648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কাঠ     সিজনিং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 rot="9178545">
            <a:off x="3886269" y="1739383"/>
            <a:ext cx="1285879" cy="56452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2308997">
            <a:off x="6171078" y="1800877"/>
            <a:ext cx="1231015" cy="50804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40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1462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52781"/>
              </p:ext>
            </p:extLst>
          </p:nvPr>
        </p:nvGraphicFramePr>
        <p:xfrm>
          <a:off x="946150" y="2609849"/>
          <a:ext cx="10502901" cy="41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35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এয়ার ড্রাইং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কিলন পদ্ধতি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 কোথায়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করতে হবে?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 খড়চ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তুলনামুলকভাবে কেমন?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১/কোথায়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করতে হবে?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২/ খড়চ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তুলনামুলকভাবে কেমন?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0463" y="1800225"/>
            <a:ext cx="64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 সংক্ষেপে উত্তর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97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14"/>
            <a:ext cx="12192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9628" y="1351837"/>
            <a:ext cx="5687988" cy="55061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Diagonal Corner Rectangle 5"/>
          <p:cNvSpPr/>
          <p:nvPr/>
        </p:nvSpPr>
        <p:spPr>
          <a:xfrm>
            <a:off x="204958" y="1444752"/>
            <a:ext cx="5937504" cy="5327904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ইকবাল হোসেন</a:t>
            </a:r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নূরপুর আদর্শ উচ্চ বিদ্যালয়</a:t>
            </a:r>
          </a:p>
        </p:txBody>
      </p:sp>
    </p:spTree>
    <p:extLst>
      <p:ext uri="{BB962C8B-B14F-4D97-AF65-F5344CB8AC3E}">
        <p14:creationId xmlns:p14="http://schemas.microsoft.com/office/powerpoint/2010/main" val="3810034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668719" y="109423"/>
            <a:ext cx="4457694" cy="6812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836" y="32670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6316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দীর্ঘ আবর্তবনকালীন বৃক্ষ কী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চিত্র-ক থেকে ব্যবহার উপযোগী কাঠের আয়তন নির্ণয় কর।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প্রতি ঘন ফুট কাঠের মূল্য ৫০০০ টাকা হলে ব্যবহার অনুপযোগী কাঠের মূল্য হিসাব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" y="1727755"/>
            <a:ext cx="12192000" cy="33178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85850" y="812199"/>
            <a:ext cx="8458200" cy="17429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29796" y="2794000"/>
            <a:ext cx="2565803" cy="4622799"/>
          </a:xfrm>
          <a:prstGeom prst="arc">
            <a:avLst>
              <a:gd name="adj1" fmla="val 16368054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937836" y="1901094"/>
            <a:ext cx="2549802" cy="5414106"/>
          </a:xfrm>
          <a:prstGeom prst="arc">
            <a:avLst>
              <a:gd name="adj1" fmla="val 16200000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8672630" y="1250340"/>
            <a:ext cx="2230369" cy="4312259"/>
          </a:xfrm>
          <a:prstGeom prst="arc">
            <a:avLst>
              <a:gd name="adj1" fmla="val 16200000"/>
              <a:gd name="adj2" fmla="val 2082353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034982">
            <a:off x="4498999" y="912936"/>
            <a:ext cx="16250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 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128816">
            <a:off x="1043870" y="2956306"/>
            <a:ext cx="1407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মিটার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128816">
            <a:off x="4827030" y="2221027"/>
            <a:ext cx="13607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মিটার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128816">
            <a:off x="9348246" y="1306197"/>
            <a:ext cx="13607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৯মিটার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0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04099" y="158016"/>
            <a:ext cx="4191000" cy="1905000"/>
            <a:chOff x="2514600" y="914400"/>
            <a:chExt cx="4191000" cy="1905000"/>
          </a:xfrm>
        </p:grpSpPr>
        <p:sp>
          <p:nvSpPr>
            <p:cNvPr id="6" name="Cloud Callout 5"/>
            <p:cNvSpPr/>
            <p:nvPr/>
          </p:nvSpPr>
          <p:spPr>
            <a:xfrm>
              <a:off x="2514600" y="914400"/>
              <a:ext cx="4191000" cy="1905000"/>
            </a:xfrm>
            <a:prstGeom prst="cloud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1447800"/>
              <a:ext cx="259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bn-BD" sz="54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bn-BD" sz="48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28048" y="2429301"/>
            <a:ext cx="10651865" cy="3975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21518"/>
                </a:solidFill>
                <a:latin typeface="NikoshBAN" pitchFamily="2" charset="0"/>
                <a:cs typeface="NikoshBAN" pitchFamily="2" charset="0"/>
              </a:rPr>
              <a:t>যেকোন একটি লগের আয়তন ও তার ব্যবহার উপযোগী কাঠের পরিমাপ নির্ণয় কর।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275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0" y="0"/>
            <a:ext cx="12191999" cy="1694855"/>
          </a:xfrm>
          <a:prstGeom prst="snip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8" y="471481"/>
            <a:ext cx="3786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73847" y="1914525"/>
            <a:ext cx="11499058" cy="4786313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শ্রে</a:t>
            </a: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ণী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    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>
              <a:buNone/>
            </a:pP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অধ্যায়ের নাম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>
              <a:buNone/>
            </a:pP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সংখা	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  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৭০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জন</a:t>
            </a:r>
          </a:p>
          <a:p>
            <a:pPr>
              <a:buNone/>
            </a:pP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			    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5400" b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43100" y="2314575"/>
            <a:ext cx="5500687" cy="41433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72113" y="3266479"/>
            <a:ext cx="2107399" cy="41433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86210" y="4173679"/>
            <a:ext cx="3624261" cy="41433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57373" y="5038016"/>
            <a:ext cx="5781674" cy="41433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36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28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10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300"/>
            <a:ext cx="12192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1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93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8232" y="685800"/>
            <a:ext cx="6781800" cy="1524000"/>
            <a:chOff x="1143000" y="685800"/>
            <a:chExt cx="67818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2481072" y="990600"/>
              <a:ext cx="42367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>
                  <a:solidFill>
                    <a:schemeClr val="tx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পাঠের শিরোনাম</a:t>
              </a:r>
              <a:endParaRPr lang="en-US" sz="6000" b="1" dirty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143000" y="685800"/>
              <a:ext cx="6781800" cy="1524000"/>
            </a:xfrm>
            <a:prstGeom prst="fram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08632" y="3124200"/>
            <a:ext cx="8305800" cy="2133600"/>
            <a:chOff x="533400" y="3124200"/>
            <a:chExt cx="8305800" cy="2133600"/>
          </a:xfrm>
          <a:solidFill>
            <a:schemeClr val="bg1">
              <a:lumMod val="95000"/>
            </a:schemeClr>
          </a:solidFill>
        </p:grpSpPr>
        <p:sp>
          <p:nvSpPr>
            <p:cNvPr id="9" name="Bevel 8"/>
            <p:cNvSpPr/>
            <p:nvPr/>
          </p:nvSpPr>
          <p:spPr>
            <a:xfrm>
              <a:off x="533400" y="3124200"/>
              <a:ext cx="8305800" cy="2133600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7696" y="3581400"/>
              <a:ext cx="664464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600" b="1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বৃক্ষ কর্তন ও কাঠ সংগ্রহ</a:t>
              </a:r>
              <a:endParaRPr lang="en-US" sz="6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708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864" y="2988755"/>
            <a:ext cx="12180136" cy="3668077"/>
            <a:chOff x="152400" y="3519098"/>
            <a:chExt cx="9165170" cy="2947121"/>
          </a:xfrm>
        </p:grpSpPr>
        <p:sp>
          <p:nvSpPr>
            <p:cNvPr id="21" name="Rounded Rectangle 20"/>
            <p:cNvSpPr/>
            <p:nvPr/>
          </p:nvSpPr>
          <p:spPr>
            <a:xfrm>
              <a:off x="152400" y="3519098"/>
              <a:ext cx="9165170" cy="294712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412" y="4109017"/>
              <a:ext cx="8915400" cy="170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	</a:t>
              </a:r>
              <a:r>
                <a:rPr lang="bn-BD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বৃক্ষের আবর্তন কালের ধারনা সংজ্ঞায়িতকরতে পারবে।</a:t>
              </a:r>
            </a:p>
            <a:p>
              <a:r>
                <a:rPr lang="bn-BD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	নিরাপদভাবে বৃক্ষ কর্তনের নিয়মাবলি বলতে পারবে।  </a:t>
              </a:r>
            </a:p>
            <a:p>
              <a:r>
                <a:rPr lang="bn-BD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	লগের আয়তন নির্ণয় করতে পারবে।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0" y="83820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1864" y="46864"/>
            <a:ext cx="12180136" cy="2769488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6000" b="1" dirty="0" err="1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b="1" dirty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6000" b="1" dirty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000" b="1" dirty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--------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552450" y="4640009"/>
            <a:ext cx="419100" cy="547687"/>
          </a:xfrm>
          <a:prstGeom prst="star1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2-Point Star 11"/>
          <p:cNvSpPr/>
          <p:nvPr/>
        </p:nvSpPr>
        <p:spPr>
          <a:xfrm>
            <a:off x="571500" y="5322761"/>
            <a:ext cx="419100" cy="547687"/>
          </a:xfrm>
          <a:prstGeom prst="star1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-Point Star 12"/>
          <p:cNvSpPr/>
          <p:nvPr/>
        </p:nvSpPr>
        <p:spPr>
          <a:xfrm>
            <a:off x="571500" y="3951828"/>
            <a:ext cx="419100" cy="547687"/>
          </a:xfrm>
          <a:prstGeom prst="star1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6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8682984</TotalTime>
  <Words>254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NOORPUR H S</dc:creator>
  <cp:lastModifiedBy>User</cp:lastModifiedBy>
  <cp:revision>185</cp:revision>
  <dcterms:created xsi:type="dcterms:W3CDTF">2015-10-12T13:55:21Z</dcterms:created>
  <dcterms:modified xsi:type="dcterms:W3CDTF">2019-05-24T06:03:31Z</dcterms:modified>
</cp:coreProperties>
</file>